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81" r:id="rId6"/>
    <p:sldId id="287" r:id="rId7"/>
    <p:sldId id="259" r:id="rId8"/>
    <p:sldId id="304" r:id="rId9"/>
    <p:sldId id="305" r:id="rId10"/>
    <p:sldId id="306" r:id="rId11"/>
    <p:sldId id="307" r:id="rId12"/>
    <p:sldId id="308" r:id="rId13"/>
    <p:sldId id="310" r:id="rId14"/>
    <p:sldId id="309"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958867-0EE5-46CA-9279-8C5B9BBD76A0}">
          <p14:sldIdLst>
            <p14:sldId id="256"/>
            <p14:sldId id="281"/>
            <p14:sldId id="287"/>
            <p14:sldId id="259"/>
            <p14:sldId id="304"/>
            <p14:sldId id="305"/>
            <p14:sldId id="306"/>
            <p14:sldId id="307"/>
            <p14:sldId id="308"/>
            <p14:sldId id="310"/>
            <p14:sldId id="309"/>
            <p14:sldId id="311"/>
            <p14:sldId id="312"/>
          </p14:sldIdLst>
        </p14:section>
        <p14:section name="Untitled Section" id="{15D06386-AA6F-410D-8AC2-6DA745B3308F}">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p:scale>
          <a:sx n="96" d="100"/>
          <a:sy n="96" d="100"/>
        </p:scale>
        <p:origin x="1152" y="486"/>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4/18/2023</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2</a:t>
            </a:fld>
            <a:endParaRPr lang="en-US"/>
          </a:p>
        </p:txBody>
      </p:sp>
    </p:spTree>
    <p:extLst>
      <p:ext uri="{BB962C8B-B14F-4D97-AF65-F5344CB8AC3E}">
        <p14:creationId xmlns:p14="http://schemas.microsoft.com/office/powerpoint/2010/main" val="3789478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11</a:t>
            </a:fld>
            <a:endParaRPr lang="en-US"/>
          </a:p>
        </p:txBody>
      </p:sp>
    </p:spTree>
    <p:extLst>
      <p:ext uri="{BB962C8B-B14F-4D97-AF65-F5344CB8AC3E}">
        <p14:creationId xmlns:p14="http://schemas.microsoft.com/office/powerpoint/2010/main" val="2351964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69C21-FF48-4BAC-88E9-1290DC654EBC}" type="slidenum">
              <a:rPr lang="en-US" smtClean="0"/>
              <a:t>3</a:t>
            </a:fld>
            <a:endParaRPr lang="en-US"/>
          </a:p>
        </p:txBody>
      </p:sp>
    </p:spTree>
    <p:extLst>
      <p:ext uri="{BB962C8B-B14F-4D97-AF65-F5344CB8AC3E}">
        <p14:creationId xmlns:p14="http://schemas.microsoft.com/office/powerpoint/2010/main" val="3486655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4</a:t>
            </a:fld>
            <a:endParaRPr lang="en-US"/>
          </a:p>
        </p:txBody>
      </p:sp>
    </p:spTree>
    <p:extLst>
      <p:ext uri="{BB962C8B-B14F-4D97-AF65-F5344CB8AC3E}">
        <p14:creationId xmlns:p14="http://schemas.microsoft.com/office/powerpoint/2010/main" val="965728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5</a:t>
            </a:fld>
            <a:endParaRPr lang="en-US"/>
          </a:p>
        </p:txBody>
      </p:sp>
    </p:spTree>
    <p:extLst>
      <p:ext uri="{BB962C8B-B14F-4D97-AF65-F5344CB8AC3E}">
        <p14:creationId xmlns:p14="http://schemas.microsoft.com/office/powerpoint/2010/main" val="1554222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6</a:t>
            </a:fld>
            <a:endParaRPr lang="en-US"/>
          </a:p>
        </p:txBody>
      </p:sp>
    </p:spTree>
    <p:extLst>
      <p:ext uri="{BB962C8B-B14F-4D97-AF65-F5344CB8AC3E}">
        <p14:creationId xmlns:p14="http://schemas.microsoft.com/office/powerpoint/2010/main" val="1749753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69C21-FF48-4BAC-88E9-1290DC654EBC}" type="slidenum">
              <a:rPr lang="en-US" smtClean="0"/>
              <a:t>7</a:t>
            </a:fld>
            <a:endParaRPr lang="en-US"/>
          </a:p>
        </p:txBody>
      </p:sp>
    </p:spTree>
    <p:extLst>
      <p:ext uri="{BB962C8B-B14F-4D97-AF65-F5344CB8AC3E}">
        <p14:creationId xmlns:p14="http://schemas.microsoft.com/office/powerpoint/2010/main" val="1588245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8</a:t>
            </a:fld>
            <a:endParaRPr lang="en-US"/>
          </a:p>
        </p:txBody>
      </p:sp>
    </p:spTree>
    <p:extLst>
      <p:ext uri="{BB962C8B-B14F-4D97-AF65-F5344CB8AC3E}">
        <p14:creationId xmlns:p14="http://schemas.microsoft.com/office/powerpoint/2010/main" val="72110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9</a:t>
            </a:fld>
            <a:endParaRPr lang="en-US"/>
          </a:p>
        </p:txBody>
      </p:sp>
    </p:spTree>
    <p:extLst>
      <p:ext uri="{BB962C8B-B14F-4D97-AF65-F5344CB8AC3E}">
        <p14:creationId xmlns:p14="http://schemas.microsoft.com/office/powerpoint/2010/main" val="199168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10</a:t>
            </a:fld>
            <a:endParaRPr lang="en-US"/>
          </a:p>
        </p:txBody>
      </p:sp>
    </p:spTree>
    <p:extLst>
      <p:ext uri="{BB962C8B-B14F-4D97-AF65-F5344CB8AC3E}">
        <p14:creationId xmlns:p14="http://schemas.microsoft.com/office/powerpoint/2010/main" val="4292184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dirty="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dirty="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flickr.com/photos/47108884@N07/4561123310/"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xhere.com/en/photo/98358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freeimageslive.co.uk/free_stock_image/locusts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python.plainenglish.io/api-load-test-with-locust-io-f2136f281b9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800" y="908651"/>
            <a:ext cx="3620882" cy="3640345"/>
          </a:xfrm>
        </p:spPr>
        <p:txBody>
          <a:bodyPr/>
          <a:lstStyle/>
          <a:p>
            <a:r>
              <a:rPr lang="en-US" dirty="0"/>
              <a:t>Locust</a:t>
            </a:r>
            <a:br>
              <a:rPr lang="en-US" dirty="0"/>
            </a:br>
            <a:r>
              <a:rPr lang="en-US" dirty="0"/>
              <a:t>Framework</a:t>
            </a:r>
          </a:p>
        </p:txBody>
      </p:sp>
      <p:pic>
        <p:nvPicPr>
          <p:cNvPr id="11" name="Picture Placeholder 10">
            <a:extLst>
              <a:ext uri="{FF2B5EF4-FFF2-40B4-BE49-F238E27FC236}">
                <a16:creationId xmlns:a16="http://schemas.microsoft.com/office/drawing/2014/main" id="{BC408C47-2E2A-42C6-99D2-EBED0E23C9B6}"/>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4876159" y="0"/>
            <a:ext cx="7315841" cy="6858000"/>
          </a:xfrm>
        </p:spPr>
      </p:pic>
    </p:spTree>
    <p:extLst>
      <p:ext uri="{BB962C8B-B14F-4D97-AF65-F5344CB8AC3E}">
        <p14:creationId xmlns:p14="http://schemas.microsoft.com/office/powerpoint/2010/main" val="1633438396"/>
      </p:ext>
    </p:extLst>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10514299" cy="4988268"/>
          </a:xfrm>
        </p:spPr>
        <p:txBody>
          <a:bodyPr/>
          <a:lstStyle/>
          <a:p>
            <a:pPr algn="l"/>
            <a:r>
              <a:rPr lang="en-US" b="0" i="0" dirty="0">
                <a:effectLst/>
                <a:latin typeface="Söhne"/>
              </a:rPr>
              <a:t>Locust &amp; JMeter</a:t>
            </a:r>
            <a:r>
              <a:rPr lang="en-US" b="0" i="0" dirty="0">
                <a:solidFill>
                  <a:srgbClr val="374151"/>
                </a:solidFill>
                <a:effectLst/>
                <a:latin typeface="Söhne"/>
              </a:rPr>
              <a:t> </a:t>
            </a:r>
            <a:r>
              <a:rPr lang="en-US" sz="1400" b="1" i="0" dirty="0">
                <a:solidFill>
                  <a:srgbClr val="FF0000"/>
                </a:solidFill>
                <a:effectLst/>
                <a:latin typeface="Söhne"/>
              </a:rPr>
              <a:t>(difference between locust &amp; JMeter)</a:t>
            </a:r>
            <a:br>
              <a:rPr lang="en-US" sz="1400" b="1" i="0" dirty="0">
                <a:solidFill>
                  <a:srgbClr val="FF0000"/>
                </a:solidFill>
                <a:effectLst/>
                <a:latin typeface="Söhne"/>
              </a:rPr>
            </a:br>
            <a:br>
              <a:rPr lang="en-US" sz="1400" b="1" i="0" dirty="0">
                <a:solidFill>
                  <a:srgbClr val="FF0000"/>
                </a:solidFill>
                <a:effectLst/>
                <a:latin typeface="Söhne"/>
              </a:rPr>
            </a:br>
            <a:endParaRPr lang="en-US" sz="1400" b="1" i="0" dirty="0">
              <a:solidFill>
                <a:srgbClr val="FF0000"/>
              </a:solidFill>
              <a:effectLst/>
              <a:latin typeface="Söhne"/>
            </a:endParaRP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84643" y="1995949"/>
            <a:ext cx="10700262" cy="3864077"/>
          </a:xfrm>
          <a:noFill/>
        </p:spPr>
        <p:txBody>
          <a:bodyPr/>
          <a:lstStyle/>
          <a:p>
            <a:pPr marL="285750" indent="-285750" algn="just">
              <a:buFont typeface="Wingdings" panose="05000000000000000000" pitchFamily="2" charset="2"/>
              <a:buChar char="q"/>
            </a:pPr>
            <a:r>
              <a:rPr lang="en-US" sz="1600" b="1" dirty="0">
                <a:solidFill>
                  <a:srgbClr val="FF0000"/>
                </a:solidFill>
              </a:rPr>
              <a:t>Language</a:t>
            </a:r>
            <a:r>
              <a:rPr lang="en-US" sz="1600" b="1" dirty="0"/>
              <a:t>: JMeter is written in Java, while Locust is written in Python. This means that JMeter requires a Java Runtime Environment to run, while Locust only requires Python.</a:t>
            </a:r>
          </a:p>
          <a:p>
            <a:pPr marL="285750" indent="-285750" algn="just">
              <a:buFont typeface="Wingdings" panose="05000000000000000000" pitchFamily="2" charset="2"/>
              <a:buChar char="q"/>
            </a:pPr>
            <a:r>
              <a:rPr lang="en-US" sz="1600" b="1" dirty="0">
                <a:solidFill>
                  <a:srgbClr val="FF0000"/>
                </a:solidFill>
              </a:rPr>
              <a:t>User interface</a:t>
            </a:r>
            <a:r>
              <a:rPr lang="en-US" sz="1600" b="1" dirty="0"/>
              <a:t>: JMeter has a graphical user interface (GUI) that allows you to create and manage test plans, while Locust uses a script-based approach that requires you to write Python code to define your test scenarios.</a:t>
            </a:r>
          </a:p>
          <a:p>
            <a:pPr marL="285750" indent="-285750" algn="just">
              <a:buFont typeface="Wingdings" panose="05000000000000000000" pitchFamily="2" charset="2"/>
              <a:buChar char="q"/>
            </a:pPr>
            <a:r>
              <a:rPr lang="en-US" sz="1600" b="1" dirty="0">
                <a:solidFill>
                  <a:srgbClr val="FF0000"/>
                </a:solidFill>
              </a:rPr>
              <a:t>Test scenarios</a:t>
            </a:r>
            <a:r>
              <a:rPr lang="en-US" sz="1600" b="1" dirty="0"/>
              <a:t>: JMeter is better suited for testing complex scenarios that involve multiple protocols and systems, while Locust is designed for testing web applications and services.</a:t>
            </a:r>
          </a:p>
          <a:p>
            <a:pPr marL="285750" indent="-285750" algn="just">
              <a:buFont typeface="Wingdings" panose="05000000000000000000" pitchFamily="2" charset="2"/>
              <a:buChar char="q"/>
            </a:pPr>
            <a:r>
              <a:rPr lang="en-US" sz="1600" b="1" dirty="0">
                <a:solidFill>
                  <a:srgbClr val="FF0000"/>
                </a:solidFill>
              </a:rPr>
              <a:t>Scalability</a:t>
            </a:r>
            <a:r>
              <a:rPr lang="en-US" sz="1600" b="1" dirty="0"/>
              <a:t>: Locust is designed to be highly scalable and can simulate millions of users, while JMeter can struggle to handle large test scenarios.</a:t>
            </a:r>
          </a:p>
          <a:p>
            <a:pPr marL="285750" indent="-285750" algn="just">
              <a:buFont typeface="Wingdings" panose="05000000000000000000" pitchFamily="2" charset="2"/>
              <a:buChar char="q"/>
            </a:pPr>
            <a:r>
              <a:rPr lang="en-US" sz="1600" b="1" dirty="0">
                <a:solidFill>
                  <a:srgbClr val="FF0000"/>
                </a:solidFill>
              </a:rPr>
              <a:t>Real-time monitoring</a:t>
            </a:r>
            <a:r>
              <a:rPr lang="en-US" sz="1600" b="1" dirty="0"/>
              <a:t>: Locust provides real-time monitoring and reporting of test results, while JMeter requires you to manually analyze the test results.</a:t>
            </a:r>
          </a:p>
        </p:txBody>
      </p:sp>
    </p:spTree>
    <p:extLst>
      <p:ext uri="{BB962C8B-B14F-4D97-AF65-F5344CB8AC3E}">
        <p14:creationId xmlns:p14="http://schemas.microsoft.com/office/powerpoint/2010/main" val="1926442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10514299" cy="4988268"/>
          </a:xfrm>
        </p:spPr>
        <p:txBody>
          <a:bodyPr/>
          <a:lstStyle/>
          <a:p>
            <a:pPr algn="l"/>
            <a:r>
              <a:rPr lang="en-US" b="0" i="0" dirty="0">
                <a:effectLst/>
                <a:latin typeface="Söhne"/>
              </a:rPr>
              <a:t>Conclusion</a:t>
            </a:r>
            <a:r>
              <a:rPr lang="en-US" b="0" i="0" dirty="0">
                <a:solidFill>
                  <a:srgbClr val="374151"/>
                </a:solidFill>
                <a:effectLst/>
                <a:latin typeface="Söhne"/>
              </a:rPr>
              <a:t> </a:t>
            </a:r>
            <a:r>
              <a:rPr lang="en-US" sz="1400" b="1" i="0" dirty="0">
                <a:solidFill>
                  <a:srgbClr val="FF0000"/>
                </a:solidFill>
                <a:effectLst/>
                <a:latin typeface="Söhne"/>
              </a:rPr>
              <a:t>(Why the Locust Framework is Essential for Load Testing and Performance Optimization ?)</a:t>
            </a:r>
            <a:br>
              <a:rPr lang="en-US" sz="1400" b="1" i="0" dirty="0">
                <a:solidFill>
                  <a:srgbClr val="FF0000"/>
                </a:solidFill>
                <a:effectLst/>
                <a:latin typeface="Söhne"/>
              </a:rPr>
            </a:br>
            <a:br>
              <a:rPr lang="en-US" sz="1400" b="1" i="0" dirty="0">
                <a:solidFill>
                  <a:srgbClr val="FF0000"/>
                </a:solidFill>
                <a:effectLst/>
                <a:latin typeface="Söhne"/>
              </a:rPr>
            </a:br>
            <a:endParaRPr lang="en-US" sz="1400" b="1" i="0" dirty="0">
              <a:solidFill>
                <a:srgbClr val="FF0000"/>
              </a:solidFill>
              <a:effectLst/>
              <a:latin typeface="Söhne"/>
            </a:endParaRP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1995948"/>
            <a:ext cx="10700262" cy="3864077"/>
          </a:xfrm>
          <a:noFill/>
        </p:spPr>
        <p:txBody>
          <a:bodyPr/>
          <a:lstStyle/>
          <a:p>
            <a:pPr marL="285750" indent="-285750" algn="just">
              <a:buFont typeface="Wingdings" panose="05000000000000000000" pitchFamily="2" charset="2"/>
              <a:buChar char="Ø"/>
            </a:pPr>
            <a:r>
              <a:rPr lang="en-US" sz="1600" b="1" dirty="0"/>
              <a:t>The Locust framework is a tool that helps you test how well a website or web application works when lots of people are using it at the same time.</a:t>
            </a:r>
          </a:p>
          <a:p>
            <a:pPr marL="285750" indent="-285750" algn="just">
              <a:buFont typeface="Wingdings" panose="05000000000000000000" pitchFamily="2" charset="2"/>
              <a:buChar char="Ø"/>
            </a:pPr>
            <a:r>
              <a:rPr lang="en-US" sz="1600" b="1" dirty="0"/>
              <a:t>Locust can mimic how people use a website, so you can see how it performs under different conditions and fix any problems before they happen.</a:t>
            </a:r>
          </a:p>
          <a:p>
            <a:pPr marL="285750" indent="-285750" algn="just">
              <a:buFont typeface="Wingdings" panose="05000000000000000000" pitchFamily="2" charset="2"/>
              <a:buChar char="Ø"/>
            </a:pPr>
            <a:r>
              <a:rPr lang="en-US" sz="1600" b="1" dirty="0"/>
              <a:t>With real-time monitoring and reporting, Locust can help you quickly find and fix any issues that might slow down or break your website.</a:t>
            </a:r>
          </a:p>
          <a:p>
            <a:pPr marL="285750" indent="-285750" algn="just">
              <a:buFont typeface="Wingdings" panose="05000000000000000000" pitchFamily="2" charset="2"/>
              <a:buChar char="Ø"/>
            </a:pPr>
            <a:r>
              <a:rPr lang="en-US" sz="1600" b="1" dirty="0"/>
              <a:t>By using Locust, you can make sure your website works well for lots of people at the same time, so they can all have a good experience using it.</a:t>
            </a:r>
          </a:p>
          <a:p>
            <a:pPr marL="285750" indent="-285750" algn="just">
              <a:buFont typeface="Wingdings" panose="05000000000000000000" pitchFamily="2" charset="2"/>
              <a:buChar char="Ø"/>
            </a:pPr>
            <a:r>
              <a:rPr lang="en-US" sz="1600" b="1" dirty="0"/>
              <a:t>Overall, Locust is an important tool for anyone who wants to ensure their website can handle many visitors without any problems, and provide a great user experience for everyone.</a:t>
            </a:r>
          </a:p>
        </p:txBody>
      </p:sp>
    </p:spTree>
    <p:extLst>
      <p:ext uri="{BB962C8B-B14F-4D97-AF65-F5344CB8AC3E}">
        <p14:creationId xmlns:p14="http://schemas.microsoft.com/office/powerpoint/2010/main" val="785215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3AFB771-32F3-A838-11E7-4C2F50DBA180}"/>
              </a:ext>
            </a:extLst>
          </p:cNvPr>
          <p:cNvSpPr/>
          <p:nvPr/>
        </p:nvSpPr>
        <p:spPr>
          <a:xfrm>
            <a:off x="117987" y="2241755"/>
            <a:ext cx="4778477" cy="2585323"/>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Any</a:t>
            </a:r>
          </a:p>
          <a:p>
            <a:pPr algn="ctr"/>
            <a:r>
              <a:rPr lang="en-US" sz="5400" b="1" dirty="0">
                <a:ln w="0"/>
                <a:solidFill>
                  <a:srgbClr val="FF0000"/>
                </a:solidFill>
                <a:effectLst>
                  <a:outerShdw blurRad="38100" dist="19050" dir="2700000" algn="tl" rotWithShape="0">
                    <a:schemeClr val="dk1">
                      <a:alpha val="40000"/>
                    </a:schemeClr>
                  </a:outerShdw>
                </a:effectLst>
              </a:rPr>
              <a:t>Questions </a:t>
            </a:r>
          </a:p>
          <a:p>
            <a:pPr algn="ctr"/>
            <a:r>
              <a:rPr lang="en-US" sz="5400" b="1" cap="none" spc="0"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260989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009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5604846" y="860615"/>
            <a:ext cx="5922279" cy="1272986"/>
          </a:xfrm>
        </p:spPr>
        <p:txBody>
          <a:bodyPr/>
          <a:lstStyle/>
          <a:p>
            <a:r>
              <a:rPr lang="en-US" dirty="0"/>
              <a:t>Agenda</a:t>
            </a:r>
          </a:p>
        </p:txBody>
      </p:sp>
      <p:pic>
        <p:nvPicPr>
          <p:cNvPr id="17" name="Picture Placeholder 16">
            <a:extLst>
              <a:ext uri="{FF2B5EF4-FFF2-40B4-BE49-F238E27FC236}">
                <a16:creationId xmlns:a16="http://schemas.microsoft.com/office/drawing/2014/main" id="{069DD88F-78FC-4DAA-A2E4-DDE824B5301D}"/>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0" y="0"/>
            <a:ext cx="4876799" cy="6858000"/>
          </a:xfrm>
        </p:spPr>
      </p:pic>
      <p:sp>
        <p:nvSpPr>
          <p:cNvPr id="15" name="Content Placeholder 14">
            <a:extLst>
              <a:ext uri="{FF2B5EF4-FFF2-40B4-BE49-F238E27FC236}">
                <a16:creationId xmlns:a16="http://schemas.microsoft.com/office/drawing/2014/main" id="{7A36CB73-B78B-49B6-935C-9C0ABBB49C0C}"/>
              </a:ext>
            </a:extLst>
          </p:cNvPr>
          <p:cNvSpPr>
            <a:spLocks noGrp="1"/>
          </p:cNvSpPr>
          <p:nvPr>
            <p:ph idx="1"/>
          </p:nvPr>
        </p:nvSpPr>
        <p:spPr>
          <a:xfrm>
            <a:off x="5566943" y="1700981"/>
            <a:ext cx="6005933" cy="4207083"/>
          </a:xfrm>
        </p:spPr>
        <p:txBody>
          <a:bodyPr>
            <a:normAutofit/>
          </a:bodyPr>
          <a:lstStyle/>
          <a:p>
            <a:pPr marL="285750" indent="-285750">
              <a:buFont typeface="Wingdings" panose="05000000000000000000" pitchFamily="2" charset="2"/>
              <a:buChar char="q"/>
            </a:pPr>
            <a:r>
              <a:rPr lang="en-US" dirty="0">
                <a:solidFill>
                  <a:srgbClr val="FF0000"/>
                </a:solidFill>
              </a:rPr>
              <a:t> Introduction to the Locust Framework</a:t>
            </a:r>
          </a:p>
          <a:p>
            <a:pPr marL="285750" indent="-285750">
              <a:buFont typeface="Wingdings" panose="05000000000000000000" pitchFamily="2" charset="2"/>
              <a:buChar char="q"/>
            </a:pPr>
            <a:r>
              <a:rPr lang="en-US" dirty="0">
                <a:solidFill>
                  <a:srgbClr val="FF0000"/>
                </a:solidFill>
              </a:rPr>
              <a:t> Basic Concepts of the Locust Framework</a:t>
            </a:r>
          </a:p>
          <a:p>
            <a:pPr marL="285750" indent="-285750">
              <a:buFont typeface="Wingdings" panose="05000000000000000000" pitchFamily="2" charset="2"/>
              <a:buChar char="q"/>
            </a:pPr>
            <a:r>
              <a:rPr lang="en-US" dirty="0">
                <a:solidFill>
                  <a:srgbClr val="FF0000"/>
                </a:solidFill>
              </a:rPr>
              <a:t> Key Features of the Locust Framework</a:t>
            </a:r>
          </a:p>
          <a:p>
            <a:pPr marL="285750" indent="-285750">
              <a:buFont typeface="Wingdings" panose="05000000000000000000" pitchFamily="2" charset="2"/>
              <a:buChar char="q"/>
            </a:pPr>
            <a:r>
              <a:rPr lang="en-US" dirty="0">
                <a:solidFill>
                  <a:srgbClr val="FF0000"/>
                </a:solidFill>
              </a:rPr>
              <a:t> Benefits of Using the Locust Framework</a:t>
            </a:r>
          </a:p>
          <a:p>
            <a:pPr marL="285750" indent="-285750">
              <a:buFont typeface="Wingdings" panose="05000000000000000000" pitchFamily="2" charset="2"/>
              <a:buChar char="q"/>
            </a:pPr>
            <a:r>
              <a:rPr lang="en-US" dirty="0">
                <a:solidFill>
                  <a:srgbClr val="FF0000"/>
                </a:solidFill>
              </a:rPr>
              <a:t> Getting Started with the Locust Framework</a:t>
            </a:r>
          </a:p>
          <a:p>
            <a:pPr marL="285750" indent="-285750">
              <a:buFont typeface="Wingdings" panose="05000000000000000000" pitchFamily="2" charset="2"/>
              <a:buChar char="q"/>
            </a:pPr>
            <a:r>
              <a:rPr lang="en-US" dirty="0">
                <a:solidFill>
                  <a:srgbClr val="FF0000"/>
                </a:solidFill>
              </a:rPr>
              <a:t> Writing and Running Test Scenarios with Locust</a:t>
            </a:r>
          </a:p>
          <a:p>
            <a:pPr marL="285750" indent="-285750">
              <a:buFont typeface="Wingdings" panose="05000000000000000000" pitchFamily="2" charset="2"/>
              <a:buChar char="q"/>
            </a:pPr>
            <a:r>
              <a:rPr lang="en-US" dirty="0">
                <a:solidFill>
                  <a:srgbClr val="FF0000"/>
                </a:solidFill>
              </a:rPr>
              <a:t> Analyzing and Interpreting Test Results with Locust</a:t>
            </a:r>
          </a:p>
          <a:p>
            <a:pPr marL="285750" indent="-285750">
              <a:buFont typeface="Wingdings" panose="05000000000000000000" pitchFamily="2" charset="2"/>
              <a:buChar char="q"/>
            </a:pPr>
            <a:r>
              <a:rPr lang="en-US" dirty="0">
                <a:solidFill>
                  <a:srgbClr val="FF0000"/>
                </a:solidFill>
              </a:rPr>
              <a:t> Real-time Monitoring and Reporting with Locust</a:t>
            </a:r>
          </a:p>
          <a:p>
            <a:endParaRPr lang="en-US" dirty="0"/>
          </a:p>
        </p:txBody>
      </p:sp>
    </p:spTree>
    <p:extLst>
      <p:ext uri="{BB962C8B-B14F-4D97-AF65-F5344CB8AC3E}">
        <p14:creationId xmlns:p14="http://schemas.microsoft.com/office/powerpoint/2010/main" val="14820289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title"/>
          </p:nvPr>
        </p:nvSpPr>
        <p:spPr>
          <a:xfrm>
            <a:off x="800099" y="904730"/>
            <a:ext cx="4152900" cy="1652590"/>
          </a:xfrm>
        </p:spPr>
        <p:txBody>
          <a:bodyPr>
            <a:normAutofit/>
          </a:bodyPr>
          <a:lstStyle/>
          <a:p>
            <a:r>
              <a:rPr lang="en-US" dirty="0"/>
              <a:t>Introduction</a:t>
            </a:r>
            <a:br>
              <a:rPr lang="en-US" dirty="0"/>
            </a:br>
            <a:r>
              <a:rPr lang="en-US" sz="1400" dirty="0"/>
              <a:t>[definition, Purpose, Example, release, Version]</a:t>
            </a:r>
            <a:endParaRPr lang="en-US" dirty="0"/>
          </a:p>
        </p:txBody>
      </p:sp>
      <p:sp>
        <p:nvSpPr>
          <p:cNvPr id="6" name="Content Placeholder 5">
            <a:extLst>
              <a:ext uri="{FF2B5EF4-FFF2-40B4-BE49-F238E27FC236}">
                <a16:creationId xmlns:a16="http://schemas.microsoft.com/office/drawing/2014/main" id="{F35FCE68-0761-421A-922F-077DEB02E062}"/>
              </a:ext>
            </a:extLst>
          </p:cNvPr>
          <p:cNvSpPr>
            <a:spLocks noGrp="1"/>
          </p:cNvSpPr>
          <p:nvPr>
            <p:ph idx="1"/>
          </p:nvPr>
        </p:nvSpPr>
        <p:spPr>
          <a:xfrm>
            <a:off x="5133975" y="638175"/>
            <a:ext cx="6257926" cy="4743450"/>
          </a:xfrm>
        </p:spPr>
        <p:txBody>
          <a:bodyPr>
            <a:normAutofit/>
          </a:bodyPr>
          <a:lstStyle/>
          <a:p>
            <a:pPr algn="just"/>
            <a:endParaRPr lang="en-US" dirty="0">
              <a:solidFill>
                <a:srgbClr val="374151"/>
              </a:solidFill>
              <a:latin typeface="Söhne"/>
            </a:endParaRPr>
          </a:p>
          <a:p>
            <a:pPr algn="just"/>
            <a:r>
              <a:rPr lang="en-US" b="0" i="0" dirty="0">
                <a:effectLst/>
                <a:latin typeface="Söhne"/>
              </a:rPr>
              <a:t>Locust is an open-source load testing tool used to measure the performance and scalability of web applications. Locust framework is powered by Python, a popular programming language known for its simplicity, readability, and flexibility.</a:t>
            </a:r>
          </a:p>
          <a:p>
            <a:pPr algn="just"/>
            <a:r>
              <a:rPr lang="en-US" b="1" i="0" dirty="0">
                <a:solidFill>
                  <a:srgbClr val="FF0000"/>
                </a:solidFill>
                <a:effectLst/>
                <a:latin typeface="Söhne"/>
              </a:rPr>
              <a:t>Purpose</a:t>
            </a:r>
            <a:r>
              <a:rPr lang="en-US" b="1" i="0" dirty="0">
                <a:effectLst/>
                <a:latin typeface="Söhne"/>
              </a:rPr>
              <a:t>: </a:t>
            </a:r>
            <a:r>
              <a:rPr lang="en-US" b="0" i="0" dirty="0">
                <a:effectLst/>
                <a:latin typeface="Söhne"/>
              </a:rPr>
              <a:t>Load testing is important to detect and fix performance issues before they become critical and impact user experience.</a:t>
            </a:r>
          </a:p>
          <a:p>
            <a:pPr algn="just"/>
            <a:r>
              <a:rPr lang="en-US" b="1" i="0" dirty="0">
                <a:solidFill>
                  <a:srgbClr val="FF0000"/>
                </a:solidFill>
                <a:effectLst/>
                <a:latin typeface="Söhne"/>
              </a:rPr>
              <a:t>Example</a:t>
            </a:r>
            <a:r>
              <a:rPr lang="en-US" b="1" i="0" dirty="0">
                <a:effectLst/>
                <a:latin typeface="Söhne"/>
              </a:rPr>
              <a:t>: </a:t>
            </a:r>
            <a:r>
              <a:rPr lang="en-US" b="0" i="0" dirty="0">
                <a:effectLst/>
                <a:latin typeface="Söhne"/>
              </a:rPr>
              <a:t>When a website crashes or becomes unresponsive during a sale, it can result in lost revenue and negative customer feedback.</a:t>
            </a:r>
          </a:p>
          <a:p>
            <a:pPr algn="just"/>
            <a:r>
              <a:rPr lang="en-US" b="1" dirty="0">
                <a:solidFill>
                  <a:srgbClr val="FF0000"/>
                </a:solidFill>
                <a:latin typeface="Söhne"/>
              </a:rPr>
              <a:t>Release</a:t>
            </a:r>
            <a:r>
              <a:rPr lang="en-US" b="1" dirty="0">
                <a:latin typeface="Söhne"/>
              </a:rPr>
              <a:t>: </a:t>
            </a:r>
            <a:r>
              <a:rPr lang="en-US" b="0" i="0" dirty="0">
                <a:effectLst/>
                <a:latin typeface="Söhne"/>
              </a:rPr>
              <a:t>Locust was first released in 2011.</a:t>
            </a:r>
          </a:p>
          <a:p>
            <a:pPr algn="just"/>
            <a:r>
              <a:rPr lang="en-US" b="1" dirty="0">
                <a:solidFill>
                  <a:srgbClr val="FF0000"/>
                </a:solidFill>
                <a:latin typeface="Söhne"/>
              </a:rPr>
              <a:t>Version: 2.15(latest)</a:t>
            </a:r>
            <a:endParaRPr lang="en-US" b="1" i="0" dirty="0">
              <a:solidFill>
                <a:srgbClr val="FF0000"/>
              </a:solidFill>
              <a:effectLst/>
              <a:latin typeface="Söhne"/>
            </a:endParaRPr>
          </a:p>
          <a:p>
            <a:pPr algn="just"/>
            <a:endParaRPr lang="en-US" dirty="0"/>
          </a:p>
        </p:txBody>
      </p:sp>
      <p:pic>
        <p:nvPicPr>
          <p:cNvPr id="14" name="Picture Placeholder 13">
            <a:extLst>
              <a:ext uri="{FF2B5EF4-FFF2-40B4-BE49-F238E27FC236}">
                <a16:creationId xmlns:a16="http://schemas.microsoft.com/office/drawing/2014/main" id="{4643E7D7-B55D-4673-951C-3F23015C5810}"/>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524876" y="2290762"/>
            <a:ext cx="4269321" cy="2276475"/>
          </a:xfrm>
        </p:spPr>
      </p:pic>
    </p:spTree>
    <p:extLst>
      <p:ext uri="{BB962C8B-B14F-4D97-AF65-F5344CB8AC3E}">
        <p14:creationId xmlns:p14="http://schemas.microsoft.com/office/powerpoint/2010/main" val="683725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3871143"/>
          </a:xfrm>
        </p:spPr>
        <p:txBody>
          <a:bodyPr/>
          <a:lstStyle/>
          <a:p>
            <a:r>
              <a:rPr lang="en-US" dirty="0"/>
              <a:t>Basic Concepts</a:t>
            </a: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6" y="1609725"/>
            <a:ext cx="4857750" cy="4162425"/>
          </a:xfrm>
        </p:spPr>
        <p:txBody>
          <a:bodyPr/>
          <a:lstStyle/>
          <a:p>
            <a:pPr algn="just"/>
            <a:r>
              <a:rPr lang="en-US" i="0" dirty="0">
                <a:effectLst/>
                <a:latin typeface="Söhne"/>
              </a:rPr>
              <a:t>Locust framework is like a testing tool that helps website developers make sure their website works well when lots of people visit at the same time. It does this by pretending to be lots of people visiting the website all at once, and checking if everything works as expected. It's like having a big group of people try to use the website all at once, to make sure it doesn't break. The tool is free to use and helps developers find and fix problems before real people experience them.</a:t>
            </a:r>
            <a:endParaRPr lang="en-US" dirty="0"/>
          </a:p>
        </p:txBody>
      </p:sp>
      <p:pic>
        <p:nvPicPr>
          <p:cNvPr id="13" name="Picture Placeholder 12">
            <a:extLst>
              <a:ext uri="{FF2B5EF4-FFF2-40B4-BE49-F238E27FC236}">
                <a16:creationId xmlns:a16="http://schemas.microsoft.com/office/drawing/2014/main" id="{3E3A9747-9F7C-48BC-9EB5-A78A3193C6A9}"/>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6515100" y="-1"/>
            <a:ext cx="5676900" cy="6744929"/>
          </a:xfrm>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33843286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3871143"/>
          </a:xfrm>
        </p:spPr>
        <p:txBody>
          <a:bodyPr/>
          <a:lstStyle/>
          <a:p>
            <a:r>
              <a:rPr lang="en-US" dirty="0"/>
              <a:t>Key features</a:t>
            </a: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1108364" y="1609726"/>
            <a:ext cx="9892144" cy="4376516"/>
          </a:xfrm>
        </p:spPr>
        <p:txBody>
          <a:bodyPr/>
          <a:lstStyle/>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Scalable load generation</a:t>
            </a:r>
            <a:r>
              <a:rPr lang="en-US" sz="1500" b="1" dirty="0">
                <a:latin typeface="Söhne"/>
              </a:rPr>
              <a:t>: The framework is capable of simulating thousands of concurrent users to generate a realistic load on the website.</a:t>
            </a:r>
          </a:p>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Distributed load testing</a:t>
            </a:r>
            <a:r>
              <a:rPr lang="en-US" sz="1500" b="1" dirty="0">
                <a:latin typeface="Söhne"/>
              </a:rPr>
              <a:t>: The framework can run on multiple machines simultaneously to test the website's scalability.</a:t>
            </a:r>
          </a:p>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Scripting flexibility</a:t>
            </a:r>
            <a:r>
              <a:rPr lang="en-US" sz="1500" b="1" dirty="0">
                <a:latin typeface="Söhne"/>
              </a:rPr>
              <a:t>: The framework uses Python, a popular and flexible programming language, to write test scripts.</a:t>
            </a:r>
          </a:p>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Real-time monitoring</a:t>
            </a:r>
            <a:r>
              <a:rPr lang="en-US" sz="1500" b="1" dirty="0">
                <a:latin typeface="Söhne"/>
              </a:rPr>
              <a:t>: The framework provides real-time monitoring of test results and metrics, including response times, failures, and other important performance indicators.</a:t>
            </a:r>
          </a:p>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Web-based user interface</a:t>
            </a:r>
            <a:r>
              <a:rPr lang="en-US" sz="1500" b="1" dirty="0">
                <a:latin typeface="Söhne"/>
              </a:rPr>
              <a:t>: The framework has a user-friendly web-based interface that makes it easy to create and run load tests, as well as monitor results.</a:t>
            </a:r>
          </a:p>
          <a:p>
            <a:pPr marL="285750" indent="-285750" algn="just">
              <a:buFont typeface="Wingdings" panose="05000000000000000000" pitchFamily="2" charset="2"/>
              <a:buChar char="ü"/>
            </a:pPr>
            <a:r>
              <a:rPr lang="en-US" sz="1500" b="1" dirty="0">
                <a:solidFill>
                  <a:srgbClr val="FF0000"/>
                </a:solidFill>
                <a:latin typeface="Söhne"/>
              </a:rPr>
              <a:t>Open-source</a:t>
            </a:r>
            <a:r>
              <a:rPr lang="en-US" sz="1500" b="1" dirty="0">
                <a:latin typeface="Söhne"/>
              </a:rPr>
              <a:t>: The framework is open-source, meaning it's free to use and can be modified and customized to suit individual needs.</a:t>
            </a:r>
          </a:p>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Easy integration</a:t>
            </a:r>
            <a:r>
              <a:rPr lang="en-US" sz="1500" b="1" dirty="0">
                <a:latin typeface="Söhne"/>
              </a:rPr>
              <a:t>: The framework can be easily integrated with various tools and technologies, including Continuous Integration (CI) systems, to automate the testing process.</a:t>
            </a:r>
          </a:p>
          <a:p>
            <a:pPr marL="285750" indent="-285750" algn="just">
              <a:buFont typeface="Wingdings" panose="05000000000000000000" pitchFamily="2" charset="2"/>
              <a:buChar char="ü"/>
            </a:pPr>
            <a:endParaRPr lang="en-US" sz="1500" dirty="0"/>
          </a:p>
        </p:txBody>
      </p:sp>
    </p:spTree>
    <p:extLst>
      <p:ext uri="{BB962C8B-B14F-4D97-AF65-F5344CB8AC3E}">
        <p14:creationId xmlns:p14="http://schemas.microsoft.com/office/powerpoint/2010/main" val="3120262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1242177"/>
          </a:xfrm>
        </p:spPr>
        <p:txBody>
          <a:bodyPr/>
          <a:lstStyle/>
          <a:p>
            <a:r>
              <a:rPr lang="en-US" dirty="0"/>
              <a:t>benefits</a:t>
            </a: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2290916"/>
            <a:ext cx="4857857" cy="3500284"/>
          </a:xfrm>
        </p:spPr>
        <p:style>
          <a:lnRef idx="2">
            <a:schemeClr val="accent5"/>
          </a:lnRef>
          <a:fillRef idx="1">
            <a:schemeClr val="lt1"/>
          </a:fillRef>
          <a:effectRef idx="0">
            <a:schemeClr val="accent5"/>
          </a:effectRef>
          <a:fontRef idx="minor">
            <a:schemeClr val="dk1"/>
          </a:fontRef>
        </p:style>
        <p:txBody>
          <a:bodyPr/>
          <a:lstStyle/>
          <a:p>
            <a:pPr marL="342900" indent="-342900" algn="l">
              <a:buFont typeface="Wingdings" panose="05000000000000000000" pitchFamily="2" charset="2"/>
              <a:buChar char="ü"/>
            </a:pPr>
            <a:r>
              <a:rPr lang="en-US" sz="2400" b="1" i="0" dirty="0">
                <a:effectLst/>
                <a:latin typeface="Söhne"/>
              </a:rPr>
              <a:t>Cost-effectiveness</a:t>
            </a:r>
          </a:p>
          <a:p>
            <a:pPr marL="342900" indent="-342900" algn="l">
              <a:buFont typeface="Wingdings" panose="05000000000000000000" pitchFamily="2" charset="2"/>
              <a:buChar char="ü"/>
            </a:pPr>
            <a:r>
              <a:rPr lang="en-US" sz="2400" b="1" i="0" dirty="0">
                <a:effectLst/>
                <a:latin typeface="Söhne"/>
              </a:rPr>
              <a:t>Realistic testing</a:t>
            </a:r>
          </a:p>
          <a:p>
            <a:pPr marL="342900" indent="-342900" algn="l">
              <a:buFont typeface="Wingdings" panose="05000000000000000000" pitchFamily="2" charset="2"/>
              <a:buChar char="ü"/>
            </a:pPr>
            <a:r>
              <a:rPr lang="en-US" sz="2400" b="1" i="0" dirty="0">
                <a:effectLst/>
                <a:latin typeface="Söhne"/>
              </a:rPr>
              <a:t>Easy-to-use interface</a:t>
            </a:r>
          </a:p>
          <a:p>
            <a:pPr marL="342900" indent="-342900" algn="l">
              <a:buFont typeface="Wingdings" panose="05000000000000000000" pitchFamily="2" charset="2"/>
              <a:buChar char="ü"/>
            </a:pPr>
            <a:r>
              <a:rPr lang="en-US" sz="2400" b="1" i="0" dirty="0">
                <a:effectLst/>
                <a:latin typeface="Söhne"/>
              </a:rPr>
              <a:t>Flexible scripting</a:t>
            </a:r>
          </a:p>
          <a:p>
            <a:pPr marL="342900" indent="-342900" algn="l">
              <a:buFont typeface="Wingdings" panose="05000000000000000000" pitchFamily="2" charset="2"/>
              <a:buChar char="ü"/>
            </a:pPr>
            <a:r>
              <a:rPr lang="en-US" sz="2400" b="1" i="0" dirty="0">
                <a:effectLst/>
                <a:latin typeface="Söhne"/>
              </a:rPr>
              <a:t>Real-time monitoring</a:t>
            </a:r>
          </a:p>
          <a:p>
            <a:pPr marL="342900" indent="-342900" algn="l">
              <a:buFont typeface="Wingdings" panose="05000000000000000000" pitchFamily="2" charset="2"/>
              <a:buChar char="ü"/>
            </a:pPr>
            <a:r>
              <a:rPr lang="en-US" sz="2400" b="1" i="0" dirty="0">
                <a:effectLst/>
                <a:latin typeface="Söhne"/>
              </a:rPr>
              <a:t>Integration with other tools</a:t>
            </a:r>
          </a:p>
          <a:p>
            <a:pPr marL="285750" indent="-285750" algn="just">
              <a:buFont typeface="Wingdings" panose="05000000000000000000" pitchFamily="2" charset="2"/>
              <a:buChar char="ü"/>
            </a:pPr>
            <a:endParaRPr lang="en-US" sz="1500" dirty="0"/>
          </a:p>
        </p:txBody>
      </p:sp>
      <p:pic>
        <p:nvPicPr>
          <p:cNvPr id="9" name="Picture 8">
            <a:extLst>
              <a:ext uri="{FF2B5EF4-FFF2-40B4-BE49-F238E27FC236}">
                <a16:creationId xmlns:a16="http://schemas.microsoft.com/office/drawing/2014/main" id="{BA121318-6B8B-AEB6-C85D-4C1E6685B0B2}"/>
              </a:ext>
            </a:extLst>
          </p:cNvPr>
          <p:cNvPicPr>
            <a:picLocks noChangeAspect="1"/>
          </p:cNvPicPr>
          <p:nvPr/>
        </p:nvPicPr>
        <p:blipFill rotWithShape="1">
          <a:blip r:embed="rId3"/>
          <a:srcRect l="28629" t="11190" r="25161"/>
          <a:stretch/>
        </p:blipFill>
        <p:spPr>
          <a:xfrm>
            <a:off x="6096000" y="881590"/>
            <a:ext cx="5633883" cy="4786750"/>
          </a:xfrm>
          <a:prstGeom prst="rect">
            <a:avLst/>
          </a:prstGeom>
        </p:spPr>
      </p:pic>
    </p:spTree>
    <p:extLst>
      <p:ext uri="{BB962C8B-B14F-4D97-AF65-F5344CB8AC3E}">
        <p14:creationId xmlns:p14="http://schemas.microsoft.com/office/powerpoint/2010/main" val="635945976"/>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title"/>
          </p:nvPr>
        </p:nvSpPr>
        <p:spPr>
          <a:xfrm>
            <a:off x="800099" y="904730"/>
            <a:ext cx="4152900" cy="1652590"/>
          </a:xfrm>
        </p:spPr>
        <p:txBody>
          <a:bodyPr>
            <a:normAutofit/>
          </a:bodyPr>
          <a:lstStyle/>
          <a:p>
            <a:r>
              <a:rPr lang="en-US" dirty="0"/>
              <a:t>Locust installation</a:t>
            </a:r>
            <a:br>
              <a:rPr lang="en-US" dirty="0"/>
            </a:br>
            <a:r>
              <a:rPr lang="en-US" sz="1400" dirty="0"/>
              <a:t>How to start with locust ?</a:t>
            </a:r>
            <a:endParaRPr lang="en-US" dirty="0"/>
          </a:p>
        </p:txBody>
      </p:sp>
      <p:sp>
        <p:nvSpPr>
          <p:cNvPr id="6" name="Content Placeholder 5">
            <a:extLst>
              <a:ext uri="{FF2B5EF4-FFF2-40B4-BE49-F238E27FC236}">
                <a16:creationId xmlns:a16="http://schemas.microsoft.com/office/drawing/2014/main" id="{F35FCE68-0761-421A-922F-077DEB02E062}"/>
              </a:ext>
            </a:extLst>
          </p:cNvPr>
          <p:cNvSpPr>
            <a:spLocks noGrp="1"/>
          </p:cNvSpPr>
          <p:nvPr>
            <p:ph idx="1"/>
          </p:nvPr>
        </p:nvSpPr>
        <p:spPr>
          <a:xfrm>
            <a:off x="5133975" y="638175"/>
            <a:ext cx="6257926" cy="4743450"/>
          </a:xfrm>
        </p:spPr>
        <p:txBody>
          <a:bodyPr>
            <a:normAutofit/>
          </a:bodyPr>
          <a:lstStyle/>
          <a:p>
            <a:pPr algn="just"/>
            <a:endParaRPr lang="en-US" dirty="0">
              <a:solidFill>
                <a:srgbClr val="374151"/>
              </a:solidFill>
              <a:latin typeface="Söhne"/>
            </a:endParaRPr>
          </a:p>
          <a:p>
            <a:pPr marL="285750" indent="-285750" algn="just">
              <a:buFont typeface="Wingdings" panose="05000000000000000000" pitchFamily="2" charset="2"/>
              <a:buChar char="ü"/>
            </a:pPr>
            <a:r>
              <a:rPr lang="en-US" dirty="0"/>
              <a:t>Install Python</a:t>
            </a:r>
          </a:p>
          <a:p>
            <a:pPr marL="285750" indent="-285750" algn="just">
              <a:buFont typeface="Wingdings" panose="05000000000000000000" pitchFamily="2" charset="2"/>
              <a:buChar char="ü"/>
            </a:pPr>
            <a:r>
              <a:rPr lang="en-US" dirty="0"/>
              <a:t>Install Locust – </a:t>
            </a:r>
            <a:r>
              <a:rPr lang="en-US" dirty="0">
                <a:solidFill>
                  <a:srgbClr val="FF0000"/>
                </a:solidFill>
              </a:rPr>
              <a:t>pip install locust</a:t>
            </a:r>
          </a:p>
          <a:p>
            <a:pPr marL="285750" indent="-285750" algn="just">
              <a:buFont typeface="Wingdings" panose="05000000000000000000" pitchFamily="2" charset="2"/>
              <a:buChar char="ü"/>
            </a:pPr>
            <a:r>
              <a:rPr lang="en-IN" dirty="0"/>
              <a:t>Writing a Test Script</a:t>
            </a:r>
          </a:p>
          <a:p>
            <a:pPr marL="285750" indent="-285750" algn="just">
              <a:buFont typeface="Wingdings" panose="05000000000000000000" pitchFamily="2" charset="2"/>
              <a:buChar char="ü"/>
            </a:pPr>
            <a:r>
              <a:rPr lang="en-US" dirty="0"/>
              <a:t>Starting the Locust Server – localhost:8089</a:t>
            </a:r>
          </a:p>
          <a:p>
            <a:pPr marL="285750" indent="-285750" algn="just">
              <a:buFont typeface="Wingdings" panose="05000000000000000000" pitchFamily="2" charset="2"/>
              <a:buChar char="ü"/>
            </a:pPr>
            <a:r>
              <a:rPr lang="en-US" dirty="0"/>
              <a:t>Running the Test</a:t>
            </a:r>
          </a:p>
        </p:txBody>
      </p:sp>
      <p:pic>
        <p:nvPicPr>
          <p:cNvPr id="3" name="Picture 2">
            <a:extLst>
              <a:ext uri="{FF2B5EF4-FFF2-40B4-BE49-F238E27FC236}">
                <a16:creationId xmlns:a16="http://schemas.microsoft.com/office/drawing/2014/main" id="{5548EA90-74EC-4769-F7D2-5AEFB33EEC28}"/>
              </a:ext>
            </a:extLst>
          </p:cNvPr>
          <p:cNvPicPr>
            <a:picLocks noChangeAspect="1"/>
          </p:cNvPicPr>
          <p:nvPr/>
        </p:nvPicPr>
        <p:blipFill>
          <a:blip r:embed="rId3"/>
          <a:stretch>
            <a:fillRect/>
          </a:stretch>
        </p:blipFill>
        <p:spPr>
          <a:xfrm>
            <a:off x="88490" y="3345859"/>
            <a:ext cx="3922453" cy="2330733"/>
          </a:xfrm>
          <a:prstGeom prst="rect">
            <a:avLst/>
          </a:prstGeom>
        </p:spPr>
      </p:pic>
      <p:pic>
        <p:nvPicPr>
          <p:cNvPr id="11" name="Picture 10">
            <a:extLst>
              <a:ext uri="{FF2B5EF4-FFF2-40B4-BE49-F238E27FC236}">
                <a16:creationId xmlns:a16="http://schemas.microsoft.com/office/drawing/2014/main" id="{8BAA60A9-089B-2693-46FD-4D91D19513D5}"/>
              </a:ext>
            </a:extLst>
          </p:cNvPr>
          <p:cNvPicPr>
            <a:picLocks noChangeAspect="1"/>
          </p:cNvPicPr>
          <p:nvPr/>
        </p:nvPicPr>
        <p:blipFill>
          <a:blip r:embed="rId4"/>
          <a:stretch>
            <a:fillRect/>
          </a:stretch>
        </p:blipFill>
        <p:spPr>
          <a:xfrm>
            <a:off x="4010943" y="3342700"/>
            <a:ext cx="4081005" cy="2333892"/>
          </a:xfrm>
          <a:prstGeom prst="rect">
            <a:avLst/>
          </a:prstGeom>
        </p:spPr>
      </p:pic>
      <p:pic>
        <p:nvPicPr>
          <p:cNvPr id="13" name="Picture 12">
            <a:extLst>
              <a:ext uri="{FF2B5EF4-FFF2-40B4-BE49-F238E27FC236}">
                <a16:creationId xmlns:a16="http://schemas.microsoft.com/office/drawing/2014/main" id="{69EBEB07-54AB-6084-1C3B-7522EEA821E7}"/>
              </a:ext>
            </a:extLst>
          </p:cNvPr>
          <p:cNvPicPr>
            <a:picLocks noChangeAspect="1"/>
          </p:cNvPicPr>
          <p:nvPr/>
        </p:nvPicPr>
        <p:blipFill>
          <a:blip r:embed="rId5"/>
          <a:stretch>
            <a:fillRect/>
          </a:stretch>
        </p:blipFill>
        <p:spPr>
          <a:xfrm>
            <a:off x="8091948" y="3342700"/>
            <a:ext cx="3922453" cy="2333892"/>
          </a:xfrm>
          <a:prstGeom prst="rect">
            <a:avLst/>
          </a:prstGeom>
        </p:spPr>
      </p:pic>
    </p:spTree>
    <p:extLst>
      <p:ext uri="{BB962C8B-B14F-4D97-AF65-F5344CB8AC3E}">
        <p14:creationId xmlns:p14="http://schemas.microsoft.com/office/powerpoint/2010/main" val="2401982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10514299" cy="4988268"/>
          </a:xfrm>
        </p:spPr>
        <p:txBody>
          <a:bodyPr/>
          <a:lstStyle/>
          <a:p>
            <a:r>
              <a:rPr lang="en-US" dirty="0"/>
              <a:t>Analyzing and interpreting test results</a:t>
            </a: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6" y="1609725"/>
            <a:ext cx="10503616" cy="4162425"/>
          </a:xfrm>
          <a:noFill/>
        </p:spPr>
        <p:txBody>
          <a:bodyPr/>
          <a:lstStyle/>
          <a:p>
            <a:pPr marL="285750" indent="-285750" algn="just">
              <a:buFont typeface="Wingdings" panose="05000000000000000000" pitchFamily="2" charset="2"/>
              <a:buChar char="v"/>
            </a:pPr>
            <a:r>
              <a:rPr lang="en-US" sz="1600" b="1" i="0" dirty="0">
                <a:solidFill>
                  <a:srgbClr val="FF0000"/>
                </a:solidFill>
                <a:effectLst/>
                <a:latin typeface="Söhne"/>
              </a:rPr>
              <a:t>Access the Results</a:t>
            </a:r>
            <a:r>
              <a:rPr lang="en-US" sz="1600" b="1" i="0" dirty="0">
                <a:effectLst/>
                <a:latin typeface="Söhne"/>
              </a:rPr>
              <a:t>: After running a test, Locust provides an interface to view the results. You can access this by opening a web browser and navigating to the address http://localhost:8089.</a:t>
            </a:r>
          </a:p>
          <a:p>
            <a:pPr marL="285750" indent="-285750" algn="just">
              <a:buFont typeface="Wingdings" panose="05000000000000000000" pitchFamily="2" charset="2"/>
              <a:buChar char="v"/>
            </a:pPr>
            <a:r>
              <a:rPr lang="en-US" sz="1600" b="1" i="0" dirty="0">
                <a:solidFill>
                  <a:srgbClr val="FF0000"/>
                </a:solidFill>
                <a:effectLst/>
                <a:latin typeface="Söhne"/>
              </a:rPr>
              <a:t>View the Metrics</a:t>
            </a:r>
            <a:r>
              <a:rPr lang="en-US" sz="1600" b="1" i="0" dirty="0">
                <a:effectLst/>
                <a:latin typeface="Söhne"/>
              </a:rPr>
              <a:t>: The Locust interface displays various metrics related to the test, including the number of requests made, the number of successful requests, the response time, and the failure rate.</a:t>
            </a:r>
          </a:p>
          <a:p>
            <a:pPr marL="285750" indent="-285750" algn="just">
              <a:buFont typeface="Wingdings" panose="05000000000000000000" pitchFamily="2" charset="2"/>
              <a:buChar char="v"/>
            </a:pPr>
            <a:r>
              <a:rPr lang="en-US" sz="1600" b="1" i="0" dirty="0">
                <a:solidFill>
                  <a:srgbClr val="FF0000"/>
                </a:solidFill>
                <a:effectLst/>
                <a:latin typeface="Söhne"/>
              </a:rPr>
              <a:t>Generate Graphs</a:t>
            </a:r>
            <a:r>
              <a:rPr lang="en-US" sz="1600" b="1" i="0" dirty="0">
                <a:effectLst/>
                <a:latin typeface="Söhne"/>
              </a:rPr>
              <a:t>: Locust can generate graphs to visualize the test results. You can view these by clicking on the "Charts" tab in the Locust interface.</a:t>
            </a:r>
          </a:p>
          <a:p>
            <a:pPr marL="285750" indent="-285750" algn="just">
              <a:buFont typeface="Wingdings" panose="05000000000000000000" pitchFamily="2" charset="2"/>
              <a:buChar char="v"/>
            </a:pPr>
            <a:r>
              <a:rPr lang="en-US" sz="1600" b="1" i="0" dirty="0">
                <a:solidFill>
                  <a:srgbClr val="FF0000"/>
                </a:solidFill>
                <a:effectLst/>
                <a:latin typeface="Söhne"/>
              </a:rPr>
              <a:t>Identify Performance Issues</a:t>
            </a:r>
            <a:r>
              <a:rPr lang="en-US" sz="1600" b="1" i="0" dirty="0">
                <a:effectLst/>
                <a:latin typeface="Söhne"/>
              </a:rPr>
              <a:t>: Look for any spikes or anomalies in the graphs or metrics that indicate a performance issue. Identify the causes of any such issues and try to optimize the code to resolve them.</a:t>
            </a:r>
          </a:p>
          <a:p>
            <a:pPr marL="285750" indent="-285750" algn="just">
              <a:buFont typeface="Wingdings" panose="05000000000000000000" pitchFamily="2" charset="2"/>
              <a:buChar char="v"/>
            </a:pPr>
            <a:r>
              <a:rPr lang="en-US" sz="1600" b="1" i="0" dirty="0">
                <a:solidFill>
                  <a:srgbClr val="FF0000"/>
                </a:solidFill>
                <a:effectLst/>
                <a:latin typeface="Söhne"/>
              </a:rPr>
              <a:t>Refine the Test</a:t>
            </a:r>
            <a:r>
              <a:rPr lang="en-US" sz="1600" b="1" i="0" dirty="0">
                <a:effectLst/>
                <a:latin typeface="Söhne"/>
              </a:rPr>
              <a:t>: Based on the results, refine the test to better simulate real user behavior or to focus on specific parts of the website that need further testing.</a:t>
            </a:r>
          </a:p>
          <a:p>
            <a:pPr marL="285750" indent="-285750" algn="just">
              <a:buFont typeface="Wingdings" panose="05000000000000000000" pitchFamily="2" charset="2"/>
              <a:buChar char="v"/>
            </a:pPr>
            <a:r>
              <a:rPr lang="en-US" sz="1600" b="1" i="0" dirty="0">
                <a:solidFill>
                  <a:srgbClr val="FF0000"/>
                </a:solidFill>
                <a:effectLst/>
                <a:latin typeface="Söhne"/>
              </a:rPr>
              <a:t>Re-run the Test</a:t>
            </a:r>
            <a:r>
              <a:rPr lang="en-US" sz="1600" b="1" i="0" dirty="0">
                <a:effectLst/>
                <a:latin typeface="Söhne"/>
              </a:rPr>
              <a:t>: Once the issues are resolved, run the test again to see if the improvements have made a difference.</a:t>
            </a:r>
            <a:endParaRPr lang="en-US" sz="1600" b="1" dirty="0"/>
          </a:p>
        </p:txBody>
      </p:sp>
    </p:spTree>
    <p:extLst>
      <p:ext uri="{BB962C8B-B14F-4D97-AF65-F5344CB8AC3E}">
        <p14:creationId xmlns:p14="http://schemas.microsoft.com/office/powerpoint/2010/main" val="2668289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10514299" cy="4988268"/>
          </a:xfrm>
        </p:spPr>
        <p:txBody>
          <a:bodyPr/>
          <a:lstStyle/>
          <a:p>
            <a:r>
              <a:rPr lang="en-US" b="0" i="0" dirty="0">
                <a:solidFill>
                  <a:srgbClr val="343541"/>
                </a:solidFill>
                <a:effectLst/>
                <a:latin typeface="Söhne"/>
              </a:rPr>
              <a:t>Real-time Monitoring and Reporting</a:t>
            </a:r>
            <a:endParaRPr lang="en-US" dirty="0"/>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2251587"/>
            <a:ext cx="4437113" cy="3362632"/>
          </a:xfrm>
          <a:noFill/>
        </p:spPr>
        <p:txBody>
          <a:bodyPr/>
          <a:lstStyle/>
          <a:p>
            <a:pPr marL="342900" indent="-342900" algn="just">
              <a:buFont typeface="Wingdings" panose="05000000000000000000" pitchFamily="2" charset="2"/>
              <a:buChar char="ü"/>
            </a:pPr>
            <a:r>
              <a:rPr lang="en-US" sz="2000" b="1" i="0" dirty="0">
                <a:solidFill>
                  <a:srgbClr val="FF0000"/>
                </a:solidFill>
                <a:effectLst/>
                <a:latin typeface="Söhne"/>
              </a:rPr>
              <a:t>Running the Load Test</a:t>
            </a:r>
          </a:p>
          <a:p>
            <a:pPr marL="342900" indent="-342900" algn="just">
              <a:buFont typeface="Wingdings" panose="05000000000000000000" pitchFamily="2" charset="2"/>
              <a:buChar char="ü"/>
            </a:pPr>
            <a:r>
              <a:rPr lang="en-US" sz="2000" b="1" i="0" dirty="0">
                <a:solidFill>
                  <a:srgbClr val="FF0000"/>
                </a:solidFill>
                <a:effectLst/>
                <a:latin typeface="Söhne"/>
              </a:rPr>
              <a:t>Monitoring the Results in Real-Time</a:t>
            </a:r>
          </a:p>
          <a:p>
            <a:pPr marL="342900" indent="-342900" algn="just">
              <a:buFont typeface="Wingdings" panose="05000000000000000000" pitchFamily="2" charset="2"/>
              <a:buChar char="ü"/>
            </a:pPr>
            <a:r>
              <a:rPr lang="en-US" sz="2000" b="1" i="0" dirty="0">
                <a:solidFill>
                  <a:srgbClr val="FF0000"/>
                </a:solidFill>
                <a:effectLst/>
                <a:latin typeface="Söhne"/>
              </a:rPr>
              <a:t>Generating Reports</a:t>
            </a:r>
          </a:p>
          <a:p>
            <a:pPr marL="342900" indent="-342900" algn="just">
              <a:buFont typeface="Wingdings" panose="05000000000000000000" pitchFamily="2" charset="2"/>
              <a:buChar char="ü"/>
            </a:pPr>
            <a:r>
              <a:rPr lang="en-US" sz="2000" b="1" i="0" dirty="0">
                <a:solidFill>
                  <a:srgbClr val="FF0000"/>
                </a:solidFill>
                <a:effectLst/>
                <a:latin typeface="Söhne"/>
              </a:rPr>
              <a:t>Analyzing the Results</a:t>
            </a:r>
          </a:p>
          <a:p>
            <a:pPr marL="342900" indent="-342900" algn="just">
              <a:buFont typeface="Wingdings" panose="05000000000000000000" pitchFamily="2" charset="2"/>
              <a:buChar char="ü"/>
            </a:pPr>
            <a:r>
              <a:rPr lang="en-US" sz="2000" b="1" i="0" dirty="0">
                <a:solidFill>
                  <a:srgbClr val="FF0000"/>
                </a:solidFill>
                <a:effectLst/>
                <a:latin typeface="Söhne"/>
              </a:rPr>
              <a:t>Refining the Test</a:t>
            </a:r>
          </a:p>
          <a:p>
            <a:pPr marL="342900" indent="-342900" algn="just">
              <a:buFont typeface="Wingdings" panose="05000000000000000000" pitchFamily="2" charset="2"/>
              <a:buChar char="ü"/>
            </a:pPr>
            <a:r>
              <a:rPr lang="en-US" sz="2000" b="1" i="0" dirty="0">
                <a:solidFill>
                  <a:srgbClr val="FF0000"/>
                </a:solidFill>
                <a:effectLst/>
                <a:latin typeface="Söhne"/>
              </a:rPr>
              <a:t>Re-Running the Test.</a:t>
            </a:r>
            <a:endParaRPr lang="en-US" sz="2000" b="1" dirty="0"/>
          </a:p>
        </p:txBody>
      </p:sp>
      <p:pic>
        <p:nvPicPr>
          <p:cNvPr id="5" name="Picture 4">
            <a:extLst>
              <a:ext uri="{FF2B5EF4-FFF2-40B4-BE49-F238E27FC236}">
                <a16:creationId xmlns:a16="http://schemas.microsoft.com/office/drawing/2014/main" id="{790FA977-8A3F-DD60-5ED9-F312A27FB1C4}"/>
              </a:ext>
            </a:extLst>
          </p:cNvPr>
          <p:cNvPicPr>
            <a:picLocks noChangeAspect="1"/>
          </p:cNvPicPr>
          <p:nvPr/>
        </p:nvPicPr>
        <p:blipFill>
          <a:blip r:embed="rId3"/>
          <a:stretch>
            <a:fillRect/>
          </a:stretch>
        </p:blipFill>
        <p:spPr>
          <a:xfrm>
            <a:off x="5844680" y="2251587"/>
            <a:ext cx="5281118" cy="3330229"/>
          </a:xfrm>
          <a:prstGeom prst="rect">
            <a:avLst/>
          </a:prstGeom>
        </p:spPr>
      </p:pic>
    </p:spTree>
    <p:extLst>
      <p:ext uri="{BB962C8B-B14F-4D97-AF65-F5344CB8AC3E}">
        <p14:creationId xmlns:p14="http://schemas.microsoft.com/office/powerpoint/2010/main" val="3160563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9187C1-630C-405A-830B-EED062A4969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223</TotalTime>
  <Words>1061</Words>
  <Application>Microsoft Office PowerPoint</Application>
  <PresentationFormat>Widescreen</PresentationFormat>
  <Paragraphs>80</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Calisto MT</vt:lpstr>
      <vt:lpstr>Söhne</vt:lpstr>
      <vt:lpstr>Univers Condensed</vt:lpstr>
      <vt:lpstr>Wingdings</vt:lpstr>
      <vt:lpstr>ChronicleVTI</vt:lpstr>
      <vt:lpstr>Locust Framework</vt:lpstr>
      <vt:lpstr>Agenda</vt:lpstr>
      <vt:lpstr>Introduction [definition, Purpose, Example, release, Version]</vt:lpstr>
      <vt:lpstr>Basic Concepts</vt:lpstr>
      <vt:lpstr>Key features</vt:lpstr>
      <vt:lpstr>benefits</vt:lpstr>
      <vt:lpstr>Locust installation How to start with locust ?</vt:lpstr>
      <vt:lpstr>Analyzing and interpreting test results</vt:lpstr>
      <vt:lpstr>Real-time Monitoring and Reporting</vt:lpstr>
      <vt:lpstr>Locust &amp; JMeter (difference between locust &amp; JMeter)  </vt:lpstr>
      <vt:lpstr>Conclusion (Why the Locust Framework is Essential for Load Testing and Performance Optimization ?)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Locust Framework</dc:title>
  <dc:creator>Ankit Kumar</dc:creator>
  <cp:lastModifiedBy>Ankit Kumar</cp:lastModifiedBy>
  <cp:revision>5</cp:revision>
  <dcterms:created xsi:type="dcterms:W3CDTF">2023-04-16T12:25:31Z</dcterms:created>
  <dcterms:modified xsi:type="dcterms:W3CDTF">2023-04-18T09:30:48Z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